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66" r:id="rId3"/>
    <p:sldId id="270" r:id="rId4"/>
    <p:sldId id="271" r:id="rId5"/>
    <p:sldId id="257" r:id="rId6"/>
    <p:sldId id="259" r:id="rId7"/>
    <p:sldId id="258" r:id="rId8"/>
    <p:sldId id="260" r:id="rId9"/>
    <p:sldId id="261" r:id="rId10"/>
    <p:sldId id="272" r:id="rId11"/>
    <p:sldId id="264" r:id="rId12"/>
    <p:sldId id="274" r:id="rId13"/>
    <p:sldId id="265" r:id="rId14"/>
    <p:sldId id="267" r:id="rId15"/>
    <p:sldId id="262" r:id="rId16"/>
    <p:sldId id="273" r:id="rId17"/>
    <p:sldId id="268" r:id="rId18"/>
    <p:sldId id="269" r:id="rId19"/>
    <p:sldId id="26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360" autoAdjust="0"/>
  </p:normalViewPr>
  <p:slideViewPr>
    <p:cSldViewPr>
      <p:cViewPr varScale="1">
        <p:scale>
          <a:sx n="61" d="100"/>
          <a:sy n="61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B3E0F-12D3-4135-A2FA-F5FD3D198206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8A966-B425-41F6-9259-43E124C4C8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Materials:</a:t>
            </a:r>
          </a:p>
          <a:p>
            <a:r>
              <a:rPr lang="en-CA" dirty="0" smtClean="0"/>
              <a:t>One</a:t>
            </a:r>
            <a:r>
              <a:rPr lang="en-CA" baseline="0" dirty="0" smtClean="0"/>
              <a:t> beach ball with the following questions per two tables:</a:t>
            </a:r>
          </a:p>
          <a:p>
            <a:r>
              <a:rPr lang="en-CA" baseline="0" dirty="0" smtClean="0"/>
              <a:t>What is the funniest movie you have ever seen?</a:t>
            </a:r>
          </a:p>
          <a:p>
            <a:r>
              <a:rPr lang="en-CA" baseline="0" dirty="0" smtClean="0"/>
              <a:t>If you were a cartoon or comic character, who would you be?</a:t>
            </a:r>
          </a:p>
          <a:p>
            <a:r>
              <a:rPr lang="en-CA" baseline="0" dirty="0" smtClean="0"/>
              <a:t>What is the worst thing you have ever tasted?  </a:t>
            </a:r>
          </a:p>
          <a:p>
            <a:r>
              <a:rPr lang="en-CA" baseline="0" dirty="0" smtClean="0"/>
              <a:t>What one thing have you kept forever that you really should throw away?</a:t>
            </a:r>
          </a:p>
          <a:p>
            <a:r>
              <a:rPr lang="en-CA" baseline="0" dirty="0" smtClean="0"/>
              <a:t>What is your greatest pet peeve?</a:t>
            </a:r>
          </a:p>
          <a:p>
            <a:r>
              <a:rPr lang="en-CA" baseline="0" dirty="0" smtClean="0"/>
              <a:t>Who is your favourite person and why?</a:t>
            </a:r>
          </a:p>
          <a:p>
            <a:r>
              <a:rPr lang="en-CA" baseline="0" dirty="0" smtClean="0"/>
              <a:t>If you were a superhero, what powers would you have?</a:t>
            </a:r>
          </a:p>
          <a:p>
            <a:r>
              <a:rPr lang="en-CA" baseline="0" dirty="0" smtClean="0"/>
              <a:t>What was your first car and did you love it or hate it?</a:t>
            </a:r>
          </a:p>
          <a:p>
            <a:r>
              <a:rPr lang="en-CA" baseline="0" dirty="0" smtClean="0"/>
              <a:t>Who is the most famous person you have met?</a:t>
            </a:r>
          </a:p>
          <a:p>
            <a:r>
              <a:rPr lang="en-CA" baseline="0" dirty="0" smtClean="0"/>
              <a:t>What is your song and why?</a:t>
            </a:r>
          </a:p>
          <a:p>
            <a:r>
              <a:rPr lang="en-CA" baseline="0" dirty="0" smtClean="0"/>
              <a:t>How do you celebrate your birthday</a:t>
            </a:r>
            <a:r>
              <a:rPr lang="en-US" baseline="0" dirty="0" smtClean="0"/>
              <a:t>?</a:t>
            </a:r>
          </a:p>
          <a:p>
            <a:r>
              <a:rPr lang="en-CA" baseline="0" dirty="0" smtClean="0"/>
              <a:t>What is the most embarrassing thing you have done?</a:t>
            </a:r>
          </a:p>
          <a:p>
            <a:r>
              <a:rPr lang="en-CA" baseline="0" dirty="0" smtClean="0"/>
              <a:t>What is a secret talent you have?</a:t>
            </a:r>
          </a:p>
          <a:p>
            <a:endParaRPr lang="en-CA" baseline="0" dirty="0" smtClean="0"/>
          </a:p>
          <a:p>
            <a:endParaRPr lang="en-CA" baseline="0" dirty="0" smtClean="0"/>
          </a:p>
          <a:p>
            <a:r>
              <a:rPr lang="en-CA" baseline="0" dirty="0" smtClean="0"/>
              <a:t>ALTERNATIVE ACTIVITY</a:t>
            </a:r>
          </a:p>
          <a:p>
            <a:r>
              <a:rPr lang="en-CA" baseline="0" dirty="0" smtClean="0"/>
              <a:t>In small table groups, share your most significant life changing event.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A966-B425-41F6-9259-43E124C4C80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err="1" smtClean="0"/>
              <a:t>Prezi</a:t>
            </a:r>
            <a:r>
              <a:rPr lang="en-CA" dirty="0" smtClean="0"/>
              <a:t> File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A966-B425-41F6-9259-43E124C4C80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Page 2 in handout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A966-B425-41F6-9259-43E124C4C801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A966-B425-41F6-9259-43E124C4C801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Page 5 in handout (</a:t>
            </a:r>
            <a:r>
              <a:rPr lang="en-CA" dirty="0" err="1" smtClean="0"/>
              <a:t>preceeded</a:t>
            </a:r>
            <a:r>
              <a:rPr lang="en-CA" dirty="0" smtClean="0"/>
              <a:t> by the monograph)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A966-B425-41F6-9259-43E124C4C801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Make sure they put all their</a:t>
            </a:r>
            <a:r>
              <a:rPr lang="en-CA" baseline="0" dirty="0" smtClean="0"/>
              <a:t> handouts under their chairs</a:t>
            </a:r>
            <a:r>
              <a:rPr lang="en-CA" baseline="0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A966-B425-41F6-9259-43E124C4C801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Video is about manipulative use – could be about DI, rich tasks, </a:t>
            </a:r>
            <a:r>
              <a:rPr lang="en-CA" dirty="0" err="1" smtClean="0"/>
              <a:t>AfL</a:t>
            </a:r>
            <a:r>
              <a:rPr lang="en-CA" dirty="0" smtClean="0"/>
              <a:t>, technology, MTLC, 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A966-B425-41F6-9259-43E124C4C801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5CCFE57-54CA-413F-94A9-CB20937CB649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9A05D6A-7CC9-40A5-8D9D-547D83B227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CFE57-54CA-413F-94A9-CB20937CB649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5D6A-7CC9-40A5-8D9D-547D83B227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CFE57-54CA-413F-94A9-CB20937CB649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5D6A-7CC9-40A5-8D9D-547D83B227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CCFE57-54CA-413F-94A9-CB20937CB649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A05D6A-7CC9-40A5-8D9D-547D83B22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5CCFE57-54CA-413F-94A9-CB20937CB649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9A05D6A-7CC9-40A5-8D9D-547D83B227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CFE57-54CA-413F-94A9-CB20937CB649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5D6A-7CC9-40A5-8D9D-547D83B22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CFE57-54CA-413F-94A9-CB20937CB649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5D6A-7CC9-40A5-8D9D-547D83B22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CCFE57-54CA-413F-94A9-CB20937CB649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A05D6A-7CC9-40A5-8D9D-547D83B22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CFE57-54CA-413F-94A9-CB20937CB649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5D6A-7CC9-40A5-8D9D-547D83B227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CCFE57-54CA-413F-94A9-CB20937CB649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A05D6A-7CC9-40A5-8D9D-547D83B22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CCFE57-54CA-413F-94A9-CB20937CB649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A05D6A-7CC9-40A5-8D9D-547D83B22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5CCFE57-54CA-413F-94A9-CB20937CB649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A05D6A-7CC9-40A5-8D9D-547D83B227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s.yearley\Desktop\Recovery\GAINS%2009%2010\Leadership%20Presentation%20OAME\Saturday%20am\Leadership%20Coaching%20Moves%20Clips.wmv" TargetMode="External"/><Relationship Id="rId5" Type="http://schemas.openxmlformats.org/officeDocument/2006/relationships/hyperlink" Target="../Saturday%20am/Leadership%20Coaching%20Moves%20Clips.wmv" TargetMode="Externa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ugains.ca/newsite/math/coachformath.htm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s.yearley\Desktop\Recovery\GAINS%2009%2010\Leadership%20Presentation%20OAME\Friday%20am\Prezi\oame-leadership-2010building-community-through-534453\prezi.ex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Building Community through Focused Discussions on Instructional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OAME Leadership Conference</a:t>
            </a:r>
          </a:p>
          <a:p>
            <a:r>
              <a:rPr lang="en-CA" dirty="0" smtClean="0"/>
              <a:t>2010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Sticky note pile-up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INDIVIDUALLY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Using the sticky notes in the workshop boxes and writing ONE piece of feedback per sticky note, record feedback that you have given to students and/or heard given to others.</a:t>
            </a:r>
          </a:p>
          <a:p>
            <a:r>
              <a:rPr lang="en-CA" dirty="0" smtClean="0"/>
              <a:t>AT YOUR TABLE</a:t>
            </a:r>
          </a:p>
          <a:p>
            <a:pPr lvl="1">
              <a:buNone/>
            </a:pPr>
            <a:r>
              <a:rPr lang="en-CA" dirty="0" smtClean="0"/>
              <a:t>Pile the sticky notes into one of four piles by considering the purpose of the feedback:</a:t>
            </a:r>
          </a:p>
          <a:p>
            <a:pPr lvl="2"/>
            <a:r>
              <a:rPr lang="en-CA" dirty="0" smtClean="0"/>
              <a:t>TASK LEVEL</a:t>
            </a:r>
          </a:p>
          <a:p>
            <a:pPr lvl="2"/>
            <a:r>
              <a:rPr lang="en-CA" dirty="0" smtClean="0"/>
              <a:t>PROCESS LEVEL</a:t>
            </a:r>
          </a:p>
          <a:p>
            <a:pPr lvl="2"/>
            <a:r>
              <a:rPr lang="en-CA" dirty="0" smtClean="0"/>
              <a:t>SELF-REGULATION LEVEL</a:t>
            </a:r>
          </a:p>
          <a:p>
            <a:pPr lvl="2"/>
            <a:r>
              <a:rPr lang="en-CA" dirty="0" smtClean="0"/>
              <a:t>SELF LEVEL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Four Levels of Descriptive Feedback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714480" y="1643050"/>
            <a:ext cx="5281356" cy="3937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Exit cards to improve </a:t>
            </a:r>
            <a:r>
              <a:rPr lang="en-CA" dirty="0" err="1" smtClean="0"/>
              <a:t>metacognition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7871" y="1600200"/>
            <a:ext cx="3766257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286380" y="6072206"/>
            <a:ext cx="285752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Mathematics Coaching Stages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85786" y="1500174"/>
            <a:ext cx="6674407" cy="512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Puzzle Pieces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Using the pieces contained in the envelope, recreate the table of the coaching continuum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Hall and </a:t>
            </a:r>
            <a:r>
              <a:rPr lang="en-CA" dirty="0" err="1" smtClean="0"/>
              <a:t>Simeral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359002" y="1600200"/>
            <a:ext cx="3663996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Hall and </a:t>
            </a:r>
            <a:r>
              <a:rPr lang="en-CA" dirty="0" err="1" smtClean="0"/>
              <a:t>Simeral</a:t>
            </a:r>
            <a:r>
              <a:rPr lang="en-CA" dirty="0" smtClean="0"/>
              <a:t> (continued)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250428" y="1189985"/>
            <a:ext cx="4016091" cy="5341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Thinking About The Continuum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As you view the video, consider:</a:t>
            </a:r>
          </a:p>
          <a:p>
            <a:pPr lvl="1"/>
            <a:r>
              <a:rPr lang="en-CA" dirty="0" smtClean="0"/>
              <a:t>What might you say, as a coach or other instructional leader, in response to this dialogue?</a:t>
            </a:r>
          </a:p>
          <a:p>
            <a:pPr lvl="1"/>
            <a:r>
              <a:rPr lang="en-CA" dirty="0" smtClean="0"/>
              <a:t>How might a department influence this department to shift their practice collaboratively?</a:t>
            </a:r>
          </a:p>
          <a:p>
            <a:pPr lvl="1"/>
            <a:r>
              <a:rPr lang="en-CA" dirty="0" smtClean="0"/>
              <a:t>Are there other considerations you would like to discuss?</a:t>
            </a:r>
            <a:endParaRPr lang="en-US" dirty="0"/>
          </a:p>
        </p:txBody>
      </p:sp>
      <p:pic>
        <p:nvPicPr>
          <p:cNvPr id="4" name="Leadership Coaching Moves Clip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714876" y="4714876"/>
            <a:ext cx="2857498" cy="2143124"/>
          </a:xfrm>
          <a:prstGeom prst="rect">
            <a:avLst/>
          </a:prstGeom>
        </p:spPr>
      </p:pic>
      <p:sp>
        <p:nvSpPr>
          <p:cNvPr id="6" name="Right Arrow 5">
            <a:hlinkClick r:id="rId5" action="ppaction://hlinkfile"/>
          </p:cNvPr>
          <p:cNvSpPr/>
          <p:nvPr/>
        </p:nvSpPr>
        <p:spPr>
          <a:xfrm>
            <a:off x="6286512" y="6143644"/>
            <a:ext cx="428628" cy="2857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Other Leadership Supports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www.edugains.ca/newsite/math/coachformath.htm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Friday Morning Exit Card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CA" dirty="0" smtClean="0"/>
              <a:t>One </a:t>
            </a:r>
            <a:r>
              <a:rPr lang="en-CA" dirty="0"/>
              <a:t>way that the big ideas formed my thinking today is ...</a:t>
            </a:r>
            <a:endParaRPr lang="en-US" dirty="0"/>
          </a:p>
          <a:p>
            <a:pPr>
              <a:buNone/>
            </a:pPr>
            <a:r>
              <a:rPr lang="en-CA" dirty="0"/>
              <a:t> </a:t>
            </a:r>
            <a:endParaRPr lang="en-US" dirty="0"/>
          </a:p>
          <a:p>
            <a:pPr>
              <a:buNone/>
            </a:pPr>
            <a:r>
              <a:rPr lang="en-CA" dirty="0"/>
              <a:t> </a:t>
            </a:r>
            <a:endParaRPr lang="en-US" dirty="0"/>
          </a:p>
          <a:p>
            <a:pPr>
              <a:buNone/>
            </a:pPr>
            <a:r>
              <a:rPr lang="en-CA" dirty="0"/>
              <a:t>A question that I might ask of students to address that big idea is...</a:t>
            </a:r>
            <a:endParaRPr lang="en-US" dirty="0"/>
          </a:p>
          <a:p>
            <a:pPr>
              <a:buNone/>
            </a:pPr>
            <a:r>
              <a:rPr lang="en-CA" dirty="0"/>
              <a:t> </a:t>
            </a:r>
            <a:endParaRPr lang="en-US" dirty="0"/>
          </a:p>
          <a:p>
            <a:pPr>
              <a:buNone/>
            </a:pPr>
            <a:r>
              <a:rPr lang="en-CA" dirty="0"/>
              <a:t> </a:t>
            </a:r>
            <a:endParaRPr lang="en-US" dirty="0"/>
          </a:p>
          <a:p>
            <a:pPr>
              <a:buNone/>
            </a:pPr>
            <a:r>
              <a:rPr lang="en-CA" dirty="0"/>
              <a:t> </a:t>
            </a:r>
            <a:endParaRPr lang="en-US" dirty="0"/>
          </a:p>
          <a:p>
            <a:pPr>
              <a:buNone/>
            </a:pPr>
            <a:r>
              <a:rPr lang="en-CA" dirty="0"/>
              <a:t>When I work with colleagues in shifting practice, they often seem to struggle with...</a:t>
            </a:r>
            <a:endParaRPr lang="en-US" dirty="0"/>
          </a:p>
          <a:p>
            <a:pPr>
              <a:buNone/>
            </a:pPr>
            <a:r>
              <a:rPr lang="en-CA" b="1" dirty="0"/>
              <a:t> </a:t>
            </a:r>
            <a:endParaRPr lang="en-US" dirty="0"/>
          </a:p>
          <a:p>
            <a:pPr>
              <a:buNone/>
            </a:pPr>
            <a:r>
              <a:rPr lang="en-CA" b="1" dirty="0"/>
              <a:t> 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Icebreaker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Team up in pairs of tables</a:t>
            </a:r>
          </a:p>
          <a:p>
            <a:r>
              <a:rPr lang="en-CA" dirty="0" smtClean="0"/>
              <a:t>Toss the ball</a:t>
            </a:r>
          </a:p>
          <a:p>
            <a:r>
              <a:rPr lang="en-CA" dirty="0" smtClean="0"/>
              <a:t>Person that catches it says their name and answers the question under their left thumb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are we going to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Action Button: Help 3">
            <a:hlinkClick r:id="rId3" action="ppaction://program" highlightClick="1"/>
          </p:cNvPr>
          <p:cNvSpPr/>
          <p:nvPr/>
        </p:nvSpPr>
        <p:spPr>
          <a:xfrm>
            <a:off x="3000364" y="2214554"/>
            <a:ext cx="2428892" cy="328614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Your expertise is requested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On the chart paper on the wall, please share your favourite resources for:</a:t>
            </a:r>
          </a:p>
          <a:p>
            <a:pPr lvl="1"/>
            <a:r>
              <a:rPr lang="en-CA" dirty="0" smtClean="0"/>
              <a:t>Assessment</a:t>
            </a:r>
          </a:p>
          <a:p>
            <a:pPr lvl="1"/>
            <a:r>
              <a:rPr lang="en-CA" dirty="0" smtClean="0"/>
              <a:t>Instructional strategies</a:t>
            </a:r>
          </a:p>
          <a:p>
            <a:pPr lvl="1"/>
            <a:r>
              <a:rPr lang="en-CA" dirty="0" smtClean="0"/>
              <a:t>Coaching</a:t>
            </a:r>
          </a:p>
          <a:p>
            <a:pPr lvl="1"/>
            <a:r>
              <a:rPr lang="en-CA" dirty="0" smtClean="0"/>
              <a:t>Classroom management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Big Ideas for Algebra</a:t>
            </a:r>
            <a:r>
              <a:rPr lang="en-US" dirty="0"/>
              <a:t/>
            </a:r>
            <a:br>
              <a:rPr lang="en-US" dirty="0"/>
            </a:br>
            <a:r>
              <a:rPr lang="en-CA" sz="2700" i="1" dirty="0"/>
              <a:t>(kid friendly language</a:t>
            </a:r>
            <a:r>
              <a:rPr lang="en-CA" sz="2700" i="1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CA" sz="2600" dirty="0"/>
              <a:t>A1	Algebraic reasoning is a process of describing and analyzing (e.g., predicting) generalized mathematical relationships and change using words and symbols </a:t>
            </a:r>
            <a:br>
              <a:rPr lang="en-CA" sz="2600" dirty="0"/>
            </a:br>
            <a:r>
              <a:rPr lang="en-CA" sz="2600" i="1" dirty="0"/>
              <a:t>Algebraic reasoning is a way to understand mathematical relationships that apply to a large group of situations. </a:t>
            </a:r>
            <a:endParaRPr lang="en-US" sz="2600" dirty="0"/>
          </a:p>
          <a:p>
            <a:pPr>
              <a:buNone/>
            </a:pPr>
            <a:r>
              <a:rPr lang="en-CA" sz="2600" dirty="0"/>
              <a:t>A2	Comparing mathematical relationships helps us see that there are classes of relationships and provides insight into each member of the class.</a:t>
            </a:r>
            <a:br>
              <a:rPr lang="en-CA" sz="2600" dirty="0"/>
            </a:br>
            <a:r>
              <a:rPr lang="en-CA" sz="2600" i="1" dirty="0"/>
              <a:t>Different representations of relationships or patterns show different things about the relationship and which is more useful depends on the situation.</a:t>
            </a:r>
            <a:endParaRPr lang="en-US" sz="2600" dirty="0"/>
          </a:p>
          <a:p>
            <a:pPr>
              <a:buNone/>
            </a:pPr>
            <a:r>
              <a:rPr lang="en-CA" sz="2600" dirty="0"/>
              <a:t>A3	Different representations of relationships (e.g., numeric, graphic, geometric, algebraic, verbal, concrete/pictorial) highlight different characteristics or behaviours, and can serve different purposes.</a:t>
            </a:r>
            <a:br>
              <a:rPr lang="en-CA" sz="2600" dirty="0"/>
            </a:br>
            <a:r>
              <a:rPr lang="en-CA" sz="2600" i="1" dirty="0"/>
              <a:t>Comparing mathematical relationships or patterns helps you see that groups of relationships can behave in very similar ways.</a:t>
            </a:r>
            <a:endParaRPr lang="en-US" sz="2600" dirty="0"/>
          </a:p>
          <a:p>
            <a:pPr>
              <a:buNone/>
            </a:pPr>
            <a:r>
              <a:rPr lang="en-CA" sz="2600" dirty="0"/>
              <a:t>A4	Limited information about a mathematical relationship can sometimes, but not always, allow us to predict other information about that relationship.</a:t>
            </a:r>
            <a:br>
              <a:rPr lang="en-CA" sz="2600" dirty="0"/>
            </a:br>
            <a:r>
              <a:rPr lang="en-CA" sz="2600" i="1" dirty="0"/>
              <a:t>Sometimes knowing a few things about a pattern or relationship allows you to predict other things about that pattern or relationship.</a:t>
            </a:r>
            <a:endParaRPr lang="en-US" sz="26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Big Ideas for Quadratics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CA" dirty="0" smtClean="0"/>
              <a:t>Q5</a:t>
            </a:r>
            <a:r>
              <a:rPr lang="en-CA" dirty="0"/>
              <a:t>	The graphical, algebraic, numerical, or word representation of a quadratic function reveal different information about the geometric relationship underlying the quadratic.  Consideration of the geometric relationship allows understanding of the predictable affect of parameters on the function.</a:t>
            </a:r>
            <a:endParaRPr lang="en-US" dirty="0"/>
          </a:p>
          <a:p>
            <a:pPr>
              <a:buNone/>
            </a:pPr>
            <a:r>
              <a:rPr lang="en-CA" u="sng" dirty="0"/>
              <a:t>Principals/Characteristics</a:t>
            </a:r>
            <a:endParaRPr lang="en-US" dirty="0"/>
          </a:p>
          <a:p>
            <a:pPr>
              <a:buNone/>
            </a:pPr>
            <a:r>
              <a:rPr lang="en-CA" dirty="0"/>
              <a:t>Important information about quadratic functions that we want students to know:</a:t>
            </a:r>
            <a:endParaRPr lang="en-US" dirty="0"/>
          </a:p>
          <a:p>
            <a:r>
              <a:rPr lang="en-CA" dirty="0"/>
              <a:t>The nature of the quantities in a relationship determines what values of the input and output quantities are reasonable. </a:t>
            </a:r>
            <a:endParaRPr lang="en-US" dirty="0"/>
          </a:p>
          <a:p>
            <a:r>
              <a:rPr lang="en-CA" dirty="0"/>
              <a:t>The desired answer determines the reasonable model(s) that can be used and the ‘path’ that can be taken.  (e.g., looking for height at t=3, don’t complete the square/factor)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/>
              <a:t>Big Ideas for Trigonometric Functions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CA" dirty="0" smtClean="0"/>
              <a:t>T1</a:t>
            </a:r>
            <a:r>
              <a:rPr lang="en-CA" dirty="0"/>
              <a:t>	Trigonometric functions can help you to describe and analyze periodic relationships and change using words and symbols.</a:t>
            </a:r>
            <a:endParaRPr lang="en-US" dirty="0"/>
          </a:p>
          <a:p>
            <a:pPr>
              <a:buNone/>
            </a:pPr>
            <a:r>
              <a:rPr lang="en-CA" dirty="0"/>
              <a:t>T2	When a relationship appears to be periodic in nature, then it is appropriate to consider a trigonometric function to model the relationship.</a:t>
            </a:r>
            <a:endParaRPr lang="en-US" dirty="0"/>
          </a:p>
          <a:p>
            <a:pPr>
              <a:buNone/>
            </a:pPr>
            <a:r>
              <a:rPr lang="en-CA" dirty="0"/>
              <a:t>T3	A trigonometric function can be represented in multiple ways (numerically, graphically, geometrically and algebraically) and each representation highlights different characteristics or behaviours, and can serve different purposes.</a:t>
            </a:r>
            <a:endParaRPr lang="en-US" dirty="0"/>
          </a:p>
          <a:p>
            <a:pPr>
              <a:buNone/>
            </a:pPr>
            <a:r>
              <a:rPr lang="en-CA" dirty="0"/>
              <a:t>T4	Limited information about a periodic relationship can sometimes, but not always, reveal other information about that relationship</a:t>
            </a:r>
            <a:r>
              <a:rPr lang="en-CA" dirty="0" smtClean="0"/>
              <a:t>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CA" u="sng" dirty="0"/>
              <a:t>Principles/Characteristics</a:t>
            </a:r>
            <a:endParaRPr lang="en-US" dirty="0"/>
          </a:p>
          <a:p>
            <a:pPr>
              <a:buNone/>
            </a:pPr>
            <a:r>
              <a:rPr lang="en-CA" dirty="0"/>
              <a:t>Important information about trigonometric functions that we want students to know:</a:t>
            </a:r>
            <a:endParaRPr lang="en-US" dirty="0"/>
          </a:p>
          <a:p>
            <a:r>
              <a:rPr lang="en-CA" dirty="0"/>
              <a:t>Although y = </a:t>
            </a:r>
            <a:r>
              <a:rPr lang="en-CA" dirty="0" err="1"/>
              <a:t>sinx</a:t>
            </a:r>
            <a:r>
              <a:rPr lang="en-CA" dirty="0"/>
              <a:t>, where x is an angle measured in degrees and y = </a:t>
            </a:r>
            <a:r>
              <a:rPr lang="en-CA" dirty="0" err="1"/>
              <a:t>sinx</a:t>
            </a:r>
            <a:r>
              <a:rPr lang="en-CA" dirty="0"/>
              <a:t>, x R appear to be interchangeable, they are fundamentally different.</a:t>
            </a:r>
            <a:endParaRPr lang="en-US" dirty="0"/>
          </a:p>
          <a:p>
            <a:r>
              <a:rPr lang="en-CA" dirty="0"/>
              <a:t>Graphing and modeling real phenomena with trigonometric functions requires radians.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At your table, discuss: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How is organizing instruction and assessment around the big ideas different than traditional practices?</a:t>
            </a:r>
          </a:p>
          <a:p>
            <a:r>
              <a:rPr lang="en-CA" dirty="0" smtClean="0"/>
              <a:t>What connections can you make to Marian’s discussion last night of teaching big?</a:t>
            </a:r>
          </a:p>
          <a:p>
            <a:r>
              <a:rPr lang="en-CA" dirty="0" smtClean="0"/>
              <a:t>How might this impact instruction and assessment?</a:t>
            </a:r>
          </a:p>
          <a:p>
            <a:r>
              <a:rPr lang="en-CA" dirty="0" smtClean="0"/>
              <a:t>How does teaching to the big ideas link to other initiatives (e.g., DI, focus on math processes, inquiry based learning)?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Assessment Samples Gallery Walk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How do these tasks help to assess student understanding in a different way than paper and pencil?</a:t>
            </a:r>
          </a:p>
          <a:p>
            <a:r>
              <a:rPr lang="en-US" dirty="0"/>
              <a:t>Are these valid assessments?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203</TotalTime>
  <Words>515</Words>
  <Application>Microsoft Office PowerPoint</Application>
  <PresentationFormat>On-screen Show (4:3)</PresentationFormat>
  <Paragraphs>108</Paragraphs>
  <Slides>19</Slides>
  <Notes>7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Oriel</vt:lpstr>
      <vt:lpstr>Building Community through Focused Discussions on Instructional Design</vt:lpstr>
      <vt:lpstr>Icebreaker Activity</vt:lpstr>
      <vt:lpstr>What are we going to do?</vt:lpstr>
      <vt:lpstr>Your expertise is requested</vt:lpstr>
      <vt:lpstr>Big Ideas for Algebra (kid friendly language)</vt:lpstr>
      <vt:lpstr>Big Ideas for Quadratics </vt:lpstr>
      <vt:lpstr>Big Ideas for Trigonometric Functions </vt:lpstr>
      <vt:lpstr>At your table, discuss:</vt:lpstr>
      <vt:lpstr>Assessment Samples Gallery Walk</vt:lpstr>
      <vt:lpstr>Sticky note pile-up</vt:lpstr>
      <vt:lpstr>Four Levels of Descriptive Feedback</vt:lpstr>
      <vt:lpstr>Exit cards to improve metacognition</vt:lpstr>
      <vt:lpstr>Mathematics Coaching Stages</vt:lpstr>
      <vt:lpstr>Puzzle Pieces Activity</vt:lpstr>
      <vt:lpstr>Hall and Simeral</vt:lpstr>
      <vt:lpstr>Hall and Simeral (continued)</vt:lpstr>
      <vt:lpstr>Thinking About The Continuum</vt:lpstr>
      <vt:lpstr>Other Leadership Supports</vt:lpstr>
      <vt:lpstr>Friday Morning Exit Card</vt:lpstr>
    </vt:vector>
  </TitlesOfParts>
  <Company>Trillium Lakelands District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s.yearley</dc:creator>
  <cp:lastModifiedBy>s.yearley</cp:lastModifiedBy>
  <cp:revision>37</cp:revision>
  <dcterms:created xsi:type="dcterms:W3CDTF">2010-02-16T17:59:40Z</dcterms:created>
  <dcterms:modified xsi:type="dcterms:W3CDTF">2010-02-18T19:07:23Z</dcterms:modified>
</cp:coreProperties>
</file>